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78" r:id="rId4"/>
    <p:sldId id="265" r:id="rId5"/>
    <p:sldId id="262" r:id="rId6"/>
    <p:sldId id="260" r:id="rId7"/>
    <p:sldId id="273" r:id="rId8"/>
    <p:sldId id="269" r:id="rId9"/>
    <p:sldId id="267" r:id="rId10"/>
    <p:sldId id="274" r:id="rId11"/>
    <p:sldId id="271" r:id="rId12"/>
    <p:sldId id="272" r:id="rId13"/>
    <p:sldId id="275" r:id="rId14"/>
    <p:sldId id="276" r:id="rId15"/>
    <p:sldId id="277" r:id="rId1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43" autoAdjust="0"/>
  </p:normalViewPr>
  <p:slideViewPr>
    <p:cSldViewPr snapToGrid="0" snapToObjects="1">
      <p:cViewPr>
        <p:scale>
          <a:sx n="100" d="100"/>
          <a:sy n="100" d="100"/>
        </p:scale>
        <p:origin x="-1616" y="6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920D0-F4ED-AB4B-9280-E3769666FD02}" type="datetimeFigureOut">
              <a:rPr lang="en-US" smtClean="0"/>
              <a:t>18/04/17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D38AE-7F28-2940-A159-AE0034A420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234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9EACB-7E5C-D348-8C7E-62C6C588D65F}" type="datetimeFigureOut">
              <a:rPr lang="en-US" smtClean="0"/>
              <a:t>18/04/17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FC9BC-1F94-F248-97DE-B63D88A2CB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67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57" y="7058024"/>
            <a:ext cx="6858070" cy="192405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57" y="7058024"/>
            <a:ext cx="6858070" cy="192405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7394577"/>
            <a:ext cx="6859787" cy="175259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235200"/>
            <a:ext cx="2914650" cy="2032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mi-N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271432"/>
            <a:ext cx="2914650" cy="243416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7016621"/>
            <a:ext cx="6858000" cy="995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97" y="7336893"/>
            <a:ext cx="6858050" cy="1694867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EED1-3683-8C4D-9BCE-38A4E9B62FD3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7277101"/>
            <a:ext cx="5429250" cy="18669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1355542" y="8197391"/>
            <a:ext cx="5504243" cy="94932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>
            <a:off x="-147" y="7216450"/>
            <a:ext cx="5704176" cy="123721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260544" y="8155344"/>
            <a:ext cx="5599242" cy="988657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B21-C014-E643-9692-61917C4F7FCA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7277101"/>
            <a:ext cx="5429250" cy="18669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1355542" y="8197391"/>
            <a:ext cx="5504243" cy="94932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>
            <a:off x="-147" y="7216450"/>
            <a:ext cx="5704176" cy="123721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260544" y="8155344"/>
            <a:ext cx="5599242" cy="988657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14FA-0AD8-6946-AD47-60BB25435503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7277101"/>
            <a:ext cx="5429250" cy="18669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355542" y="8197391"/>
            <a:ext cx="5504243" cy="94932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33601"/>
            <a:ext cx="5829300" cy="4978400"/>
          </a:xfrm>
        </p:spPr>
        <p:txBody>
          <a:bodyPr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47" y="7216450"/>
            <a:ext cx="5704176" cy="123721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260544" y="8155344"/>
            <a:ext cx="5599242" cy="988657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7277-2738-F548-BC6F-9F3FAAF69561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" y="7394577"/>
            <a:ext cx="6859787" cy="175259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57" y="7058024"/>
            <a:ext cx="6858070" cy="192405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57" y="7058024"/>
            <a:ext cx="6858070" cy="192405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4845050"/>
            <a:ext cx="5829300" cy="1816100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mi-N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84480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mi-NZ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016621"/>
            <a:ext cx="6858000" cy="995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97" y="7336893"/>
            <a:ext cx="6858050" cy="1694867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9A3E-8E42-664E-A4C8-F185FBECBFD2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355542" y="8197391"/>
            <a:ext cx="5504243" cy="94932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7277101"/>
            <a:ext cx="5429250" cy="18669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47" y="7216450"/>
            <a:ext cx="5704176" cy="123721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260544" y="8155344"/>
            <a:ext cx="5599242" cy="988657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E2F3-5E8C-1744-A815-AD2CBCB79409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514350" y="2048256"/>
            <a:ext cx="2743200" cy="5169408"/>
          </a:xfrm>
        </p:spPr>
        <p:txBody>
          <a:bodyPr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3600450" y="2048256"/>
            <a:ext cx="2743200" cy="5169408"/>
          </a:xfrm>
        </p:spPr>
        <p:txBody>
          <a:bodyPr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355542" y="8197391"/>
            <a:ext cx="5504243" cy="94932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7277101"/>
            <a:ext cx="5429250" cy="18669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046817"/>
            <a:ext cx="2743200" cy="853016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i-NZ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0450" y="2046817"/>
            <a:ext cx="2743200" cy="853016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i-NZ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47" y="7216450"/>
            <a:ext cx="5704176" cy="123721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260544" y="8155344"/>
            <a:ext cx="5599242" cy="988657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D808-9AFB-FE4C-8866-940092639D2D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514350" y="2946400"/>
            <a:ext cx="2743200" cy="4267200"/>
          </a:xfrm>
        </p:spPr>
        <p:txBody>
          <a:bodyPr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3600450" y="2946400"/>
            <a:ext cx="2743200" cy="4267200"/>
          </a:xfrm>
        </p:spPr>
        <p:txBody>
          <a:bodyPr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6680202"/>
            <a:ext cx="5579269" cy="20955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7642224"/>
            <a:ext cx="6860384" cy="150177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" y="6631214"/>
            <a:ext cx="5756150" cy="1237732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787" y="7594989"/>
            <a:ext cx="6859787" cy="1240392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ED08-0CBF-2E45-BB8C-BB26F1D47834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7642224"/>
            <a:ext cx="6860384" cy="150177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7175503"/>
            <a:ext cx="2464593" cy="16097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1787" y="7594989"/>
            <a:ext cx="6859787" cy="1240392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47" y="7129361"/>
            <a:ext cx="2569673" cy="12596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FF7F-58C2-8245-964A-30556EED560E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6680202"/>
            <a:ext cx="5579269" cy="20955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7642224"/>
            <a:ext cx="6860384" cy="150177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92" y="812800"/>
            <a:ext cx="2537460" cy="12192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mi-NZ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6631214"/>
            <a:ext cx="5756150" cy="1237732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1787" y="7594989"/>
            <a:ext cx="6859787" cy="1240392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11D-D9C4-7644-B214-AA2449533624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3429000" y="812800"/>
            <a:ext cx="2914650" cy="5588000"/>
          </a:xfrm>
        </p:spPr>
        <p:txBody>
          <a:bodyPr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07206" y="2036064"/>
            <a:ext cx="2537460" cy="43891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mi-N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355542" y="8197391"/>
            <a:ext cx="5504243" cy="94932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7277101"/>
            <a:ext cx="5429250" cy="18669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0" y="812801"/>
            <a:ext cx="2914650" cy="5587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mi-NZ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47" y="7216450"/>
            <a:ext cx="5704176" cy="123721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260544" y="8155344"/>
            <a:ext cx="5599242" cy="988657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405-6017-0F42-8B60-4A6497296912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07492" y="812800"/>
            <a:ext cx="2537460" cy="12192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mi-NZ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507493" y="2032000"/>
            <a:ext cx="2536031" cy="4394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mi-NZ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366184"/>
            <a:ext cx="5829300" cy="1524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mi-N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33601"/>
            <a:ext cx="5829300" cy="60346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0" y="8555568"/>
            <a:ext cx="1485900" cy="486833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FD2830C-630A-614B-B8C8-5BE842790A21}" type="datetime4">
              <a:rPr lang="en-NZ" smtClean="0"/>
              <a:t>April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1450" y="8555568"/>
            <a:ext cx="2171700" cy="486833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43650" y="8555568"/>
            <a:ext cx="342900" cy="486833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ythicalcreatures.onlin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Mythical creatures </a:t>
            </a:r>
            <a:br>
              <a:rPr lang="en-US" dirty="0" smtClean="0"/>
            </a:br>
            <a:r>
              <a:rPr lang="en-US" dirty="0" smtClean="0"/>
              <a:t>unit of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35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links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257088"/>
              </p:ext>
            </p:extLst>
          </p:nvPr>
        </p:nvGraphicFramePr>
        <p:xfrm>
          <a:off x="0" y="25400"/>
          <a:ext cx="6858000" cy="91185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29000"/>
                <a:gridCol w="3429000"/>
              </a:tblGrid>
              <a:tr h="952688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/ Learning</a:t>
                      </a:r>
                      <a:r>
                        <a:rPr lang="en-US" baseline="0" dirty="0" smtClean="0"/>
                        <a:t> area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3609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Language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Build</a:t>
                      </a:r>
                      <a:r>
                        <a:rPr lang="en-US" sz="1800" baseline="0" dirty="0" smtClean="0"/>
                        <a:t> understanding of ideas, language features audiences</a:t>
                      </a:r>
                      <a:endParaRPr lang="en-US" sz="1800" dirty="0"/>
                    </a:p>
                  </a:txBody>
                  <a:tcPr/>
                </a:tc>
              </a:tr>
              <a:tr h="13609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Learning</a:t>
                      </a:r>
                      <a:r>
                        <a:rPr lang="en-US" sz="1800" baseline="0" dirty="0" smtClean="0"/>
                        <a:t> languages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Making</a:t>
                      </a:r>
                      <a:r>
                        <a:rPr lang="en-US" sz="1800" baseline="0" dirty="0" smtClean="0"/>
                        <a:t> connections – Haida, Te Reo Maori, Canadian French, English</a:t>
                      </a:r>
                      <a:endParaRPr lang="en-US" sz="1800" dirty="0"/>
                    </a:p>
                  </a:txBody>
                  <a:tcPr/>
                </a:tc>
              </a:tr>
              <a:tr h="13609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Social</a:t>
                      </a:r>
                      <a:r>
                        <a:rPr lang="en-US" sz="1800" baseline="0" dirty="0" smtClean="0"/>
                        <a:t> sciences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Understand</a:t>
                      </a:r>
                      <a:r>
                        <a:rPr lang="en-US" sz="1800" baseline="0" dirty="0" smtClean="0"/>
                        <a:t> how cultural practices reflect and express people’s traditions customs and values </a:t>
                      </a:r>
                      <a:endParaRPr lang="en-US" sz="1800" dirty="0"/>
                    </a:p>
                  </a:txBody>
                  <a:tcPr/>
                </a:tc>
              </a:tr>
              <a:tr h="13609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Introductory arts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Understand how artistic practices reflect and express people's traditions customs and values </a:t>
                      </a:r>
                      <a:endParaRPr lang="en-US" sz="1800" dirty="0"/>
                    </a:p>
                  </a:txBody>
                  <a:tcPr/>
                </a:tc>
              </a:tr>
              <a:tr h="13609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Science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Introduction to understanding human impact on the environment </a:t>
                      </a:r>
                      <a:endParaRPr lang="en-US" sz="1800" dirty="0"/>
                    </a:p>
                  </a:txBody>
                  <a:tcPr/>
                </a:tc>
              </a:tr>
              <a:tr h="13609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Technology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Introduction to exploring concepts and collaboration using different digital channels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6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577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65800"/>
            <a:ext cx="6858000" cy="346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0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32012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14800"/>
            <a:ext cx="681990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4163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326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3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dirty="0" smtClean="0"/>
              <a:t>We urge all schools to take part in this innovative program. </a:t>
            </a:r>
          </a:p>
          <a:p>
            <a:pPr marL="68580" indent="0">
              <a:buNone/>
            </a:pPr>
            <a:r>
              <a:rPr lang="en-US" sz="1800" dirty="0" smtClean="0"/>
              <a:t>Many of your students know so little about the real meaning behind indigenous beliefs that presentation of even simple information is transformative.  </a:t>
            </a:r>
          </a:p>
          <a:p>
            <a:pPr marL="68580" indent="0">
              <a:buNone/>
            </a:pPr>
            <a:r>
              <a:rPr lang="en-US" sz="1800" dirty="0" smtClean="0"/>
              <a:t>This is a wonderful opportunity and must not be missed.  It is not an expensive program but it requires </a:t>
            </a:r>
            <a:r>
              <a:rPr lang="en-NZ" sz="1800" dirty="0" smtClean="0"/>
              <a:t> </a:t>
            </a:r>
            <a:r>
              <a:rPr lang="en-US" sz="1800" dirty="0" smtClean="0"/>
              <a:t>vision and that most electrifying of all educational pre-conditions ... </a:t>
            </a:r>
            <a:r>
              <a:rPr lang="en-US" sz="1800" dirty="0"/>
              <a:t>c</a:t>
            </a:r>
            <a:r>
              <a:rPr lang="en-US" sz="1800" dirty="0" smtClean="0"/>
              <a:t>uriosity!</a:t>
            </a:r>
            <a:endParaRPr lang="en-NZ" sz="1800" dirty="0" smtClean="0"/>
          </a:p>
          <a:p>
            <a:pPr marL="68580" indent="0">
              <a:buNone/>
            </a:pPr>
            <a:r>
              <a:rPr lang="en-US" sz="1800" dirty="0" smtClean="0"/>
              <a:t>Several activities ask your group to participate in national and Canadian-New Zealand collaborative </a:t>
            </a:r>
            <a:r>
              <a:rPr lang="en-NZ" sz="1800" dirty="0" smtClean="0"/>
              <a:t> </a:t>
            </a:r>
            <a:r>
              <a:rPr lang="en-US" sz="1800" dirty="0" smtClean="0"/>
              <a:t>projects. Encourage your student and other centers, classes, or schools to take part. </a:t>
            </a:r>
            <a:endParaRPr lang="en-NZ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Resources </a:t>
            </a:r>
          </a:p>
          <a:p>
            <a:r>
              <a:rPr lang="en-US" dirty="0" smtClean="0"/>
              <a:t>Student  Activities </a:t>
            </a:r>
          </a:p>
          <a:p>
            <a:r>
              <a:rPr lang="en-US" dirty="0" smtClean="0"/>
              <a:t>Curriculum Links</a:t>
            </a:r>
          </a:p>
          <a:p>
            <a:r>
              <a:rPr lang="en-US" dirty="0" smtClean="0"/>
              <a:t>Ongoing activity</a:t>
            </a:r>
          </a:p>
          <a:p>
            <a:r>
              <a:rPr lang="en-US" dirty="0" smtClean="0"/>
              <a:t>Survey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5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dirty="0"/>
              <a:t>This Unit of Work aims to raise your students’ awareness of the cultures of </a:t>
            </a:r>
            <a:r>
              <a:rPr lang="en-US" sz="1800" dirty="0" smtClean="0"/>
              <a:t>indigenous peoples, </a:t>
            </a:r>
            <a:r>
              <a:rPr lang="en-US" sz="1800" dirty="0"/>
              <a:t>with a particular emphasis on the positive relationship </a:t>
            </a:r>
            <a:r>
              <a:rPr lang="en-US" sz="1800" dirty="0" smtClean="0"/>
              <a:t>these cultures </a:t>
            </a:r>
            <a:r>
              <a:rPr lang="en-US" sz="1800" dirty="0"/>
              <a:t>have with the land and </a:t>
            </a:r>
            <a:r>
              <a:rPr lang="en-US" sz="1800" dirty="0" smtClean="0"/>
              <a:t>environment.</a:t>
            </a:r>
          </a:p>
          <a:p>
            <a:pPr marL="68580" indent="0">
              <a:buNone/>
            </a:pPr>
            <a:r>
              <a:rPr lang="en-US" sz="1800" dirty="0" smtClean="0"/>
              <a:t>It </a:t>
            </a:r>
            <a:r>
              <a:rPr lang="en-US" sz="1800" dirty="0"/>
              <a:t>supports a series of multi media resources accessible at </a:t>
            </a:r>
            <a:r>
              <a:rPr lang="en-US" sz="1800" dirty="0" smtClean="0">
                <a:hlinkClick r:id="rId2"/>
              </a:rPr>
              <a:t>www.mythicalcreatures.online</a:t>
            </a:r>
            <a:r>
              <a:rPr lang="en-US" sz="1800" dirty="0" smtClean="0"/>
              <a:t> , focusing on four themes:  Māori Culture, Haida Culture,  Adventures, and the Land. </a:t>
            </a:r>
          </a:p>
          <a:p>
            <a:pPr marL="6858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Unit is designed </a:t>
            </a:r>
            <a:r>
              <a:rPr lang="en-US" sz="1800" dirty="0" smtClean="0"/>
              <a:t>for Years 2-5 of the New </a:t>
            </a:r>
            <a:r>
              <a:rPr lang="en-US" sz="1800" dirty="0"/>
              <a:t>Zealand Curriculum and Te Marautanga o </a:t>
            </a:r>
            <a:r>
              <a:rPr lang="en-US" sz="1800" dirty="0" smtClean="0"/>
              <a:t>Aotearoa.</a:t>
            </a:r>
          </a:p>
          <a:p>
            <a:pPr marL="68580" indent="0">
              <a:buNone/>
            </a:pPr>
            <a:r>
              <a:rPr lang="en-US" sz="1800" dirty="0" smtClean="0"/>
              <a:t>It </a:t>
            </a:r>
            <a:r>
              <a:rPr lang="en-US" sz="1800" dirty="0"/>
              <a:t>has cross-curricular links with Literacy, Learning Languages, Social </a:t>
            </a:r>
            <a:r>
              <a:rPr lang="en-US" sz="1800" dirty="0" smtClean="0"/>
              <a:t>Sciences</a:t>
            </a:r>
            <a:r>
              <a:rPr lang="en-US" sz="1800" dirty="0"/>
              <a:t>, </a:t>
            </a:r>
            <a:r>
              <a:rPr lang="en-US" sz="1800" dirty="0" smtClean="0"/>
              <a:t> Arts </a:t>
            </a:r>
            <a:r>
              <a:rPr lang="en-US" sz="1800" dirty="0"/>
              <a:t>and </a:t>
            </a:r>
            <a:r>
              <a:rPr lang="en-US" sz="1800" dirty="0" smtClean="0"/>
              <a:t>Science and Technology learning </a:t>
            </a:r>
            <a:r>
              <a:rPr lang="en-US" sz="1800" dirty="0"/>
              <a:t>areas; as well as Social and Co-operative, Communication, Thinking, Participating, and </a:t>
            </a:r>
            <a:r>
              <a:rPr lang="en-US" sz="1800" dirty="0" smtClean="0"/>
              <a:t>Work and </a:t>
            </a:r>
            <a:r>
              <a:rPr lang="en-US" sz="1800" dirty="0"/>
              <a:t>Study skills. </a:t>
            </a: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/>
              <a:t>The Unit provides </a:t>
            </a:r>
            <a:r>
              <a:rPr lang="en-US" sz="1800" dirty="0"/>
              <a:t>up-to-date content knowledge and practical classroom </a:t>
            </a:r>
            <a:r>
              <a:rPr lang="en-US" sz="1800" dirty="0" smtClean="0"/>
              <a:t>activities, and is linked to Student Achievements.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9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RESOURCES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Mythical Creatures app</a:t>
            </a:r>
          </a:p>
          <a:p>
            <a:r>
              <a:rPr lang="en-US" sz="1800" dirty="0" smtClean="0"/>
              <a:t>Motion comics</a:t>
            </a:r>
          </a:p>
          <a:p>
            <a:r>
              <a:rPr lang="en-US" sz="1800" dirty="0" smtClean="0"/>
              <a:t>Discovery Learning Work Sheets </a:t>
            </a:r>
          </a:p>
          <a:p>
            <a:r>
              <a:rPr lang="en-US" sz="1800" dirty="0" smtClean="0"/>
              <a:t>Artwork</a:t>
            </a:r>
          </a:p>
          <a:p>
            <a:r>
              <a:rPr lang="en-US" sz="1800" dirty="0" smtClean="0"/>
              <a:t>Audio stories</a:t>
            </a:r>
            <a:endParaRPr lang="en-US" sz="1800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2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activities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7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THEME one : Māori culture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980000"/>
            <a:ext cx="5829300" cy="547744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sz="1800" dirty="0" smtClean="0"/>
              <a:t>Focus: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First section of app story (to point of Eru crossing water)  </a:t>
            </a:r>
          </a:p>
          <a:p>
            <a:pPr marL="68580" indent="0">
              <a:buNone/>
            </a:pPr>
            <a:r>
              <a:rPr lang="en-US" sz="1800" dirty="0" smtClean="0"/>
              <a:t>Activities:</a:t>
            </a:r>
          </a:p>
          <a:p>
            <a:r>
              <a:rPr lang="en-US" sz="1800" dirty="0" smtClean="0"/>
              <a:t>Read story together, using the exercise to promote digital literacy i.e.  demo and practice language functions in the app (read-along, swipe to read, touch to spell, toggle between languages, recording).  Reinforce understanding with interactive comprehension exercise using Activity Sheets.</a:t>
            </a:r>
          </a:p>
          <a:p>
            <a:r>
              <a:rPr lang="en-US" sz="1800" dirty="0" smtClean="0"/>
              <a:t>Introduce tikanga Māori and te Ao Māori using writing and coloring in activities and matching pair game (included in app).</a:t>
            </a:r>
          </a:p>
          <a:p>
            <a:r>
              <a:rPr lang="en-US" sz="1800" dirty="0" smtClean="0"/>
              <a:t>Introduce Māori </a:t>
            </a:r>
            <a:r>
              <a:rPr lang="en-US" sz="1800" dirty="0"/>
              <a:t>c</a:t>
            </a:r>
            <a:r>
              <a:rPr lang="en-US" sz="1800" dirty="0" smtClean="0"/>
              <a:t>raft through making and playing a porotiti (musical instrument). </a:t>
            </a:r>
          </a:p>
          <a:p>
            <a:r>
              <a:rPr lang="en-US" sz="1800" dirty="0"/>
              <a:t>Introduce te Reo </a:t>
            </a:r>
            <a:r>
              <a:rPr lang="en-US" sz="1800" dirty="0" smtClean="0"/>
              <a:t>Māori vocabulary through: listening </a:t>
            </a:r>
            <a:r>
              <a:rPr lang="en-US" sz="1800" dirty="0"/>
              <a:t>to and </a:t>
            </a:r>
            <a:r>
              <a:rPr lang="en-US" sz="1800" dirty="0" smtClean="0"/>
              <a:t>re-recording </a:t>
            </a:r>
            <a:r>
              <a:rPr lang="en-US" sz="1800" dirty="0"/>
              <a:t>words and </a:t>
            </a:r>
            <a:r>
              <a:rPr lang="en-US" sz="1800" dirty="0" smtClean="0"/>
              <a:t>phrases using the app; and word search games included in app</a:t>
            </a:r>
            <a:r>
              <a:rPr lang="en-US" sz="1800" dirty="0"/>
              <a:t>.</a:t>
            </a:r>
            <a:r>
              <a:rPr lang="en-US" sz="1800" dirty="0" smtClean="0"/>
              <a:t> </a:t>
            </a:r>
          </a:p>
          <a:p>
            <a:r>
              <a:rPr lang="en-US" sz="1800" dirty="0"/>
              <a:t>Encourage sharing of artwork, crafts and stories at home and in </a:t>
            </a:r>
            <a:r>
              <a:rPr lang="en-US" sz="1800" dirty="0" smtClean="0"/>
              <a:t>community.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4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THEME two : haida culture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980000"/>
            <a:ext cx="5829300" cy="54774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/>
              <a:t>Focus: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Second section of app story </a:t>
            </a:r>
            <a:r>
              <a:rPr lang="en-US" sz="1800" dirty="0" smtClean="0"/>
              <a:t>(to visit to Haida </a:t>
            </a:r>
            <a:r>
              <a:rPr lang="en-US" sz="1800" dirty="0"/>
              <a:t>village</a:t>
            </a:r>
            <a:r>
              <a:rPr lang="en-US" sz="1800" dirty="0" smtClean="0"/>
              <a:t>)  </a:t>
            </a:r>
          </a:p>
          <a:p>
            <a:pPr marL="68580" indent="0">
              <a:buNone/>
            </a:pPr>
            <a:r>
              <a:rPr lang="en-US" sz="1800" dirty="0" smtClean="0"/>
              <a:t>Activities:</a:t>
            </a:r>
          </a:p>
          <a:p>
            <a:r>
              <a:rPr lang="en-US" sz="1800" dirty="0" smtClean="0"/>
              <a:t>Read story together, using the exercise to promote  digital literacy i.e.  demo and practice language functions in the app (read-along, swipe to read, touch to spell, toggle between languages, recording).  Reinforce understanding with interactive comprehension exercise in Activity Sheets</a:t>
            </a:r>
          </a:p>
          <a:p>
            <a:r>
              <a:rPr lang="en-US" sz="1800" dirty="0" smtClean="0"/>
              <a:t>Introduce Haida culture and concepts using writing and coloring in activity and matching pair game.</a:t>
            </a:r>
          </a:p>
          <a:p>
            <a:r>
              <a:rPr lang="en-US" sz="1800" dirty="0"/>
              <a:t>Introduce Haida craft through </a:t>
            </a:r>
            <a:r>
              <a:rPr lang="en-US" sz="1800" dirty="0" smtClean="0"/>
              <a:t>building their own cardboard totem pole and costumes, see Activity Sheets.</a:t>
            </a:r>
          </a:p>
          <a:p>
            <a:r>
              <a:rPr lang="en-US" sz="1800" dirty="0" smtClean="0"/>
              <a:t>Introduce Haida vocabulary through listening </a:t>
            </a:r>
            <a:r>
              <a:rPr lang="en-US" sz="1800" dirty="0"/>
              <a:t>to and </a:t>
            </a:r>
            <a:r>
              <a:rPr lang="en-US" sz="1800" dirty="0" smtClean="0"/>
              <a:t>re-recording </a:t>
            </a:r>
            <a:r>
              <a:rPr lang="en-US" sz="1800" dirty="0"/>
              <a:t>words and </a:t>
            </a:r>
            <a:r>
              <a:rPr lang="en-US" sz="1800" dirty="0" smtClean="0"/>
              <a:t>phrases in the app;  and word search games included in app. </a:t>
            </a:r>
          </a:p>
          <a:p>
            <a:r>
              <a:rPr lang="en-US" sz="1800" dirty="0"/>
              <a:t>Encourage sharing of artwork, crafts and stories at home and in </a:t>
            </a:r>
            <a:r>
              <a:rPr lang="en-US" sz="1800" dirty="0" smtClean="0"/>
              <a:t>community.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5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Theme THREE:  ADVENTURES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980000"/>
            <a:ext cx="5829300" cy="4978400"/>
          </a:xfrm>
        </p:spPr>
        <p:txBody>
          <a:bodyPr/>
          <a:lstStyle/>
          <a:p>
            <a:pPr marL="68580" indent="0">
              <a:buNone/>
            </a:pPr>
            <a:r>
              <a:rPr lang="en-US" sz="1800" dirty="0" smtClean="0"/>
              <a:t>Focus: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Third section of app story (Eru and Gwaai</a:t>
            </a:r>
            <a:r>
              <a:rPr lang="en-US" sz="1800" dirty="0"/>
              <a:t> </a:t>
            </a:r>
            <a:r>
              <a:rPr lang="en-US" sz="1800" dirty="0" smtClean="0"/>
              <a:t>in forest)</a:t>
            </a:r>
          </a:p>
          <a:p>
            <a:pPr marL="68580" indent="0">
              <a:buNone/>
            </a:pPr>
            <a:r>
              <a:rPr lang="en-US" sz="1800" dirty="0" smtClean="0"/>
              <a:t>Activities:</a:t>
            </a:r>
          </a:p>
          <a:p>
            <a:r>
              <a:rPr lang="en-US" sz="1800" dirty="0" smtClean="0"/>
              <a:t>Introduce Mythical Creatures using story writing and art work  activities in Activity Sheets.</a:t>
            </a:r>
          </a:p>
          <a:p>
            <a:r>
              <a:rPr lang="en-US" sz="1800" dirty="0" smtClean="0"/>
              <a:t>Encourage </a:t>
            </a:r>
            <a:r>
              <a:rPr lang="en-US" sz="1800" dirty="0"/>
              <a:t>sharing of </a:t>
            </a:r>
            <a:r>
              <a:rPr lang="en-US" sz="1800" dirty="0" smtClean="0"/>
              <a:t>artwork </a:t>
            </a:r>
            <a:r>
              <a:rPr lang="en-US" sz="1800" dirty="0"/>
              <a:t>and stories at home and in </a:t>
            </a:r>
            <a:r>
              <a:rPr lang="en-US" sz="1800" dirty="0" smtClean="0"/>
              <a:t>community.</a:t>
            </a:r>
            <a:endParaRPr lang="en-US" sz="1800" dirty="0"/>
          </a:p>
          <a:p>
            <a:pPr marL="6858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Theme FOUR: the land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980000"/>
            <a:ext cx="5829300" cy="4978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/>
              <a:t>Focus: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App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/>
              <a:t>Activities:</a:t>
            </a:r>
          </a:p>
          <a:p>
            <a:r>
              <a:rPr lang="en-US" sz="1800" dirty="0" smtClean="0"/>
              <a:t>Coloring in activity in Activity Sheets.</a:t>
            </a:r>
          </a:p>
          <a:p>
            <a:r>
              <a:rPr lang="en-US" sz="1800" dirty="0" smtClean="0"/>
              <a:t>Introduce environmental concepts using word search game</a:t>
            </a:r>
          </a:p>
          <a:p>
            <a:r>
              <a:rPr lang="en-US" sz="1800" dirty="0" smtClean="0"/>
              <a:t>Research on differences  between 2 countries</a:t>
            </a:r>
          </a:p>
          <a:p>
            <a:r>
              <a:rPr lang="en-US" sz="1800" dirty="0" smtClean="0"/>
              <a:t>Group </a:t>
            </a:r>
            <a:r>
              <a:rPr lang="en-US" sz="1800" dirty="0"/>
              <a:t>activity plotting  and displaying the journey Eru took across the seas, using Google Maps and creating own display board </a:t>
            </a:r>
            <a:endParaRPr lang="en-US" sz="1800" dirty="0" smtClean="0"/>
          </a:p>
          <a:p>
            <a:r>
              <a:rPr lang="en-US" sz="1800" dirty="0" smtClean="0"/>
              <a:t>Encourage </a:t>
            </a:r>
            <a:r>
              <a:rPr lang="en-US" sz="1800" dirty="0"/>
              <a:t>sharing at </a:t>
            </a:r>
            <a:r>
              <a:rPr lang="en-US" sz="1800" dirty="0" smtClean="0"/>
              <a:t>home.</a:t>
            </a:r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0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734</TotalTime>
  <Words>709</Words>
  <Application>Microsoft Macintosh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 Pop</vt:lpstr>
      <vt:lpstr>Mythical creatures  unit of work</vt:lpstr>
      <vt:lpstr>CONTENTS </vt:lpstr>
      <vt:lpstr>Introduction </vt:lpstr>
      <vt:lpstr>RESOURCES </vt:lpstr>
      <vt:lpstr>student activities </vt:lpstr>
      <vt:lpstr>THEME one : Māori culture</vt:lpstr>
      <vt:lpstr>THEME two : haida culture</vt:lpstr>
      <vt:lpstr>Theme THREE:  ADVENTURES</vt:lpstr>
      <vt:lpstr>Theme FOUR: the land</vt:lpstr>
      <vt:lpstr>Curriculum links</vt:lpstr>
      <vt:lpstr>PowerPoint Presentation</vt:lpstr>
      <vt:lpstr>PowerPoint Presentation</vt:lpstr>
      <vt:lpstr>PowerPoint Presentation</vt:lpstr>
      <vt:lpstr>PowerPoint Presentation</vt:lpstr>
      <vt:lpstr>Ongoing activity</vt:lpstr>
    </vt:vector>
  </TitlesOfParts>
  <Company>Kiwa Digital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Mythical creatures  unit of work</dc:title>
  <dc:creator>Jill Tattersall</dc:creator>
  <cp:lastModifiedBy>Munro Te Whata</cp:lastModifiedBy>
  <cp:revision>40</cp:revision>
  <cp:lastPrinted>2016-08-08T00:22:51Z</cp:lastPrinted>
  <dcterms:created xsi:type="dcterms:W3CDTF">2016-08-07T00:13:39Z</dcterms:created>
  <dcterms:modified xsi:type="dcterms:W3CDTF">2017-04-18T04:20:03Z</dcterms:modified>
</cp:coreProperties>
</file>